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f26b3e5d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f26b3e5d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f1ed6c080_0_2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f1ed6c080_0_2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f288c74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f288c74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f288c740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f288c740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f288c740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f288c740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f288c740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f288c740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f288c740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f288c740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f288c740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f288c740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6f288c740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6f288c740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f288c740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6f288c740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eebe4104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6eebe4104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f288c740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f288c740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f288c740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f288c740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f288c7407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f288c7407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f288c740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f288c740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f1ed6c080_0_1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6f1ed6c080_0_1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6f1ed6c080_0_1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6f1ed6c080_0_1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f1ed6c080_0_2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f1ed6c080_0_2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f1ed6c080_0_2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f1ed6c080_0_2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f1ed6c080_0_30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f1ed6c080_0_3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f26b3e5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f26b3e5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f26b3e5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f26b3e5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eño personalizado">
  <p:cSld name="AUTOLAYOUT_2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eño personalizado 1">
  <p:cSld name="AUTOLAYOUT_3">
    <p:bg>
      <p:bgPr>
        <a:solidFill>
          <a:srgbClr val="FFFFFF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eño personalizado 3">
  <p:cSld name="AUTOLAYOUT_5">
    <p:bg>
      <p:bgPr>
        <a:solidFill>
          <a:srgbClr val="FFFFF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5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  <a:defRPr b="1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  <a:defRPr b="1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  <a:defRPr b="1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  <a:defRPr b="1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  <a:defRPr b="1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  <a:defRPr b="1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  <a:defRPr b="1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  <a:defRPr b="1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  <a:defRPr b="1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nsolas"/>
              <a:buChar char="●"/>
              <a:defRPr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olas"/>
              <a:buChar char="○"/>
              <a:defRPr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olas"/>
              <a:buChar char="■"/>
              <a:defRPr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olas"/>
              <a:buChar char="●"/>
              <a:defRPr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olas"/>
              <a:buChar char="○"/>
              <a:defRPr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olas"/>
              <a:buChar char="■"/>
              <a:defRPr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olas"/>
              <a:buChar char="●"/>
              <a:defRPr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olas"/>
              <a:buChar char="○"/>
              <a:defRPr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onsolas"/>
              <a:buChar char="■"/>
              <a:defRPr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3.png"/><Relationship Id="rId8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6"/>
          <p:cNvPicPr preferRelativeResize="0"/>
          <p:nvPr/>
        </p:nvPicPr>
        <p:blipFill rotWithShape="1">
          <a:blip r:embed="rId3">
            <a:alphaModFix amt="50000"/>
          </a:blip>
          <a:srcRect b="0" l="5579" r="5570" t="0"/>
          <a:stretch/>
        </p:blipFill>
        <p:spPr>
          <a:xfrm>
            <a:off x="0" y="0"/>
            <a:ext cx="914401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nsolas"/>
                <a:ea typeface="Consolas"/>
                <a:cs typeface="Consolas"/>
                <a:sym typeface="Consolas"/>
              </a:rPr>
              <a:t>Inyección</a:t>
            </a:r>
            <a:r>
              <a:rPr lang="es">
                <a:latin typeface="Consolas"/>
                <a:ea typeface="Consolas"/>
                <a:cs typeface="Consolas"/>
                <a:sym typeface="Consolas"/>
              </a:rPr>
              <a:t> de dependencias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" name="Google Shape;68;p16"/>
          <p:cNvSpPr txBox="1"/>
          <p:nvPr/>
        </p:nvSpPr>
        <p:spPr>
          <a:xfrm>
            <a:off x="2449800" y="4188150"/>
            <a:ext cx="42444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Flores Berrocal Anthony Aldair  </a:t>
            </a:r>
            <a:endParaRPr b="1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Rojas Asparrin Antony Daniel</a:t>
            </a:r>
            <a:endParaRPr b="1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" name="Google Shape;69;p16"/>
          <p:cNvSpPr txBox="1"/>
          <p:nvPr/>
        </p:nvSpPr>
        <p:spPr>
          <a:xfrm>
            <a:off x="3634500" y="3837013"/>
            <a:ext cx="18750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Integrantes: </a:t>
            </a:r>
            <a:endParaRPr b="1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Inyección de dependencias</a:t>
            </a:r>
            <a:endParaRPr/>
          </a:p>
        </p:txBody>
      </p:sp>
      <p:sp>
        <p:nvSpPr>
          <p:cNvPr id="159" name="Google Shape;159;p25"/>
          <p:cNvSpPr/>
          <p:nvPr/>
        </p:nvSpPr>
        <p:spPr>
          <a:xfrm>
            <a:off x="295713" y="1980713"/>
            <a:ext cx="1765800" cy="14064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FFFFFF"/>
                </a:solidFill>
              </a:rPr>
              <a:t>?</a:t>
            </a:r>
            <a:endParaRPr sz="4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Métodos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Funciones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0" name="Google Shape;160;p25"/>
          <p:cNvSpPr txBox="1"/>
          <p:nvPr/>
        </p:nvSpPr>
        <p:spPr>
          <a:xfrm>
            <a:off x="430563" y="3444788"/>
            <a:ext cx="15477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Consolas"/>
                <a:ea typeface="Consolas"/>
                <a:cs typeface="Consolas"/>
                <a:sym typeface="Consolas"/>
              </a:rPr>
              <a:t>Contenedor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1" name="Google Shape;161;p25"/>
          <p:cNvSpPr txBox="1"/>
          <p:nvPr/>
        </p:nvSpPr>
        <p:spPr>
          <a:xfrm>
            <a:off x="2756100" y="2520113"/>
            <a:ext cx="32733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Consolas"/>
                <a:ea typeface="Consolas"/>
                <a:cs typeface="Consolas"/>
                <a:sym typeface="Consolas"/>
              </a:rPr>
              <a:t>Contenedor.ObtenerCoche()</a:t>
            </a:r>
            <a:endParaRPr sz="17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62" name="Google Shape;1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0961" y="2240236"/>
            <a:ext cx="2387324" cy="134287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5"/>
          <p:cNvSpPr/>
          <p:nvPr/>
        </p:nvSpPr>
        <p:spPr>
          <a:xfrm flipH="1">
            <a:off x="6054538" y="2615888"/>
            <a:ext cx="381300" cy="2505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5"/>
          <p:cNvSpPr/>
          <p:nvPr/>
        </p:nvSpPr>
        <p:spPr>
          <a:xfrm flipH="1">
            <a:off x="2218288" y="2615888"/>
            <a:ext cx="512700" cy="2505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6"/>
          <p:cNvPicPr preferRelativeResize="0"/>
          <p:nvPr/>
        </p:nvPicPr>
        <p:blipFill rotWithShape="1">
          <a:blip r:embed="rId3">
            <a:alphaModFix amt="50000"/>
          </a:blip>
          <a:srcRect b="0" l="13547" r="13539" t="0"/>
          <a:stretch/>
        </p:blipFill>
        <p:spPr>
          <a:xfrm>
            <a:off x="0" y="0"/>
            <a:ext cx="9144006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INYECCIÓN DE DEPENDENCIAS EN JAVA</a:t>
            </a:r>
            <a:endParaRPr sz="6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7"/>
          <p:cNvPicPr preferRelativeResize="0"/>
          <p:nvPr/>
        </p:nvPicPr>
        <p:blipFill rotWithShape="1">
          <a:blip r:embed="rId3">
            <a:alphaModFix/>
          </a:blip>
          <a:srcRect b="0" l="0" r="0" t="6690"/>
          <a:stretch/>
        </p:blipFill>
        <p:spPr>
          <a:xfrm>
            <a:off x="0" y="659163"/>
            <a:ext cx="9143999" cy="3825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1652" y="0"/>
            <a:ext cx="65519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9"/>
          <p:cNvPicPr preferRelativeResize="0"/>
          <p:nvPr/>
        </p:nvPicPr>
        <p:blipFill rotWithShape="1">
          <a:blip r:embed="rId3">
            <a:alphaModFix/>
          </a:blip>
          <a:srcRect b="0" l="-1132" r="0" t="11457"/>
          <a:stretch/>
        </p:blipFill>
        <p:spPr>
          <a:xfrm>
            <a:off x="1104601" y="64300"/>
            <a:ext cx="6934800" cy="30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450" y="3323725"/>
            <a:ext cx="8202675" cy="157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3400"/>
            <a:ext cx="9144000" cy="3996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700" y="0"/>
            <a:ext cx="606016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2"/>
          <p:cNvPicPr preferRelativeResize="0"/>
          <p:nvPr/>
        </p:nvPicPr>
        <p:blipFill rotWithShape="1">
          <a:blip r:embed="rId3">
            <a:alphaModFix/>
          </a:blip>
          <a:srcRect b="0" l="-1132" r="0" t="11457"/>
          <a:stretch/>
        </p:blipFill>
        <p:spPr>
          <a:xfrm>
            <a:off x="1104601" y="64300"/>
            <a:ext cx="6934800" cy="30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2"/>
          <p:cNvPicPr preferRelativeResize="0"/>
          <p:nvPr/>
        </p:nvPicPr>
        <p:blipFill rotWithShape="1">
          <a:blip r:embed="rId4">
            <a:alphaModFix/>
          </a:blip>
          <a:srcRect b="0" l="0" r="0" t="26567"/>
          <a:stretch/>
        </p:blipFill>
        <p:spPr>
          <a:xfrm>
            <a:off x="367225" y="3311150"/>
            <a:ext cx="8594900" cy="143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375" y="184550"/>
            <a:ext cx="7125250" cy="189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3"/>
          <p:cNvPicPr preferRelativeResize="0"/>
          <p:nvPr/>
        </p:nvPicPr>
        <p:blipFill rotWithShape="1">
          <a:blip r:embed="rId4">
            <a:alphaModFix/>
          </a:blip>
          <a:srcRect b="0" l="0" r="0" t="15931"/>
          <a:stretch/>
        </p:blipFill>
        <p:spPr>
          <a:xfrm>
            <a:off x="0" y="2443175"/>
            <a:ext cx="4572000" cy="22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7200" y="2443175"/>
            <a:ext cx="4446801" cy="22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4"/>
          <p:cNvPicPr preferRelativeResize="0"/>
          <p:nvPr/>
        </p:nvPicPr>
        <p:blipFill rotWithShape="1">
          <a:blip r:embed="rId3">
            <a:alphaModFix/>
          </a:blip>
          <a:srcRect b="0" l="0" r="0" t="9371"/>
          <a:stretch/>
        </p:blipFill>
        <p:spPr>
          <a:xfrm>
            <a:off x="403206" y="0"/>
            <a:ext cx="833759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3">
            <a:alphaModFix amt="50000"/>
          </a:blip>
          <a:srcRect b="14043" l="0" r="0" t="14050"/>
          <a:stretch/>
        </p:blipFill>
        <p:spPr>
          <a:xfrm>
            <a:off x="0" y="0"/>
            <a:ext cx="9144005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Consideraciones</a:t>
            </a:r>
            <a:r>
              <a:rPr lang="es" sz="4800"/>
              <a:t> </a:t>
            </a:r>
            <a:endParaRPr sz="4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5"/>
          <p:cNvPicPr preferRelativeResize="0"/>
          <p:nvPr/>
        </p:nvPicPr>
        <p:blipFill rotWithShape="1">
          <a:blip r:embed="rId3">
            <a:alphaModFix/>
          </a:blip>
          <a:srcRect b="0" l="-1132" r="0" t="11457"/>
          <a:stretch/>
        </p:blipFill>
        <p:spPr>
          <a:xfrm>
            <a:off x="1104601" y="64300"/>
            <a:ext cx="6934800" cy="30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5"/>
          <p:cNvPicPr preferRelativeResize="0"/>
          <p:nvPr/>
        </p:nvPicPr>
        <p:blipFill rotWithShape="1">
          <a:blip r:embed="rId4">
            <a:alphaModFix/>
          </a:blip>
          <a:srcRect b="0" l="0" r="0" t="23442"/>
          <a:stretch/>
        </p:blipFill>
        <p:spPr>
          <a:xfrm>
            <a:off x="717950" y="3363550"/>
            <a:ext cx="7843825" cy="157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5773"/>
            <a:ext cx="9144000" cy="4791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200" y="42874"/>
            <a:ext cx="8072450" cy="31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7"/>
          <p:cNvPicPr preferRelativeResize="0"/>
          <p:nvPr/>
        </p:nvPicPr>
        <p:blipFill rotWithShape="1">
          <a:blip r:embed="rId4">
            <a:alphaModFix/>
          </a:blip>
          <a:srcRect b="0" l="0" r="0" t="24936"/>
          <a:stretch/>
        </p:blipFill>
        <p:spPr>
          <a:xfrm>
            <a:off x="1008059" y="3342250"/>
            <a:ext cx="7320727" cy="17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GRACIAS POR SU ATENCIÓN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Paradigmas de la </a:t>
            </a:r>
            <a:r>
              <a:rPr lang="es"/>
              <a:t>programación</a:t>
            </a:r>
            <a:endParaRPr/>
          </a:p>
        </p:txBody>
      </p:sp>
      <p:pic>
        <p:nvPicPr>
          <p:cNvPr id="81" name="Google Shape;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9100" y="1555425"/>
            <a:ext cx="4381500" cy="29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/>
        </p:nvSpPr>
        <p:spPr>
          <a:xfrm>
            <a:off x="3525500" y="4553300"/>
            <a:ext cx="22731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nsolas"/>
                <a:ea typeface="Consolas"/>
                <a:cs typeface="Consolas"/>
                <a:sym typeface="Consolas"/>
              </a:rPr>
              <a:t>Fuente: </a:t>
            </a:r>
            <a:r>
              <a:rPr i="1" lang="es"/>
              <a:t>Cienciasfera</a:t>
            </a:r>
            <a:endParaRPr i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Principios</a:t>
            </a:r>
            <a:r>
              <a:rPr lang="es"/>
              <a:t> SOLID</a:t>
            </a:r>
            <a:endParaRPr/>
          </a:p>
        </p:txBody>
      </p:sp>
      <p:sp>
        <p:nvSpPr>
          <p:cNvPr id="88" name="Google Shape;88;p19"/>
          <p:cNvSpPr txBox="1"/>
          <p:nvPr/>
        </p:nvSpPr>
        <p:spPr>
          <a:xfrm>
            <a:off x="610125" y="2295950"/>
            <a:ext cx="20163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Consolas"/>
                <a:ea typeface="Consolas"/>
                <a:cs typeface="Consolas"/>
                <a:sym typeface="Consolas"/>
              </a:rPr>
              <a:t>¿Para qué?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9" name="Google Shape;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4088" y="1786200"/>
            <a:ext cx="2454225" cy="17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/>
          <p:nvPr/>
        </p:nvSpPr>
        <p:spPr>
          <a:xfrm>
            <a:off x="7159975" y="1862750"/>
            <a:ext cx="1631100" cy="1644000"/>
          </a:xfrm>
          <a:prstGeom prst="bracketPair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onsolas"/>
                <a:ea typeface="Consolas"/>
                <a:cs typeface="Consolas"/>
                <a:sym typeface="Consolas"/>
              </a:rPr>
              <a:t>Legible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onsolas"/>
                <a:ea typeface="Consolas"/>
                <a:cs typeface="Consolas"/>
                <a:sym typeface="Consolas"/>
              </a:rPr>
              <a:t>Mantenible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onsolas"/>
                <a:ea typeface="Consolas"/>
                <a:cs typeface="Consolas"/>
                <a:sym typeface="Consolas"/>
              </a:rPr>
              <a:t>Escalable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1" name="Google Shape;91;p19"/>
          <p:cNvSpPr/>
          <p:nvPr/>
        </p:nvSpPr>
        <p:spPr>
          <a:xfrm>
            <a:off x="2774200" y="2414400"/>
            <a:ext cx="436800" cy="31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9"/>
          <p:cNvSpPr/>
          <p:nvPr/>
        </p:nvSpPr>
        <p:spPr>
          <a:xfrm>
            <a:off x="6297800" y="2414400"/>
            <a:ext cx="436800" cy="31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Principios SOLID</a:t>
            </a:r>
            <a:endParaRPr/>
          </a:p>
        </p:txBody>
      </p:sp>
      <p:pic>
        <p:nvPicPr>
          <p:cNvPr id="98" name="Google Shape;98;p20"/>
          <p:cNvPicPr preferRelativeResize="0"/>
          <p:nvPr/>
        </p:nvPicPr>
        <p:blipFill rotWithShape="1">
          <a:blip r:embed="rId3">
            <a:alphaModFix/>
          </a:blip>
          <a:srcRect b="0" l="0" r="0" t="15775"/>
          <a:stretch/>
        </p:blipFill>
        <p:spPr>
          <a:xfrm>
            <a:off x="311700" y="1721500"/>
            <a:ext cx="4670000" cy="239515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/>
          <p:nvPr/>
        </p:nvSpPr>
        <p:spPr>
          <a:xfrm>
            <a:off x="5367625" y="2787100"/>
            <a:ext cx="436800" cy="31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0"/>
          <p:cNvSpPr/>
          <p:nvPr/>
        </p:nvSpPr>
        <p:spPr>
          <a:xfrm>
            <a:off x="6016975" y="1721500"/>
            <a:ext cx="2815200" cy="2445900"/>
          </a:xfrm>
          <a:prstGeom prst="bracePair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onsolas"/>
                <a:ea typeface="Consolas"/>
                <a:cs typeface="Consolas"/>
                <a:sym typeface="Consolas"/>
              </a:rPr>
              <a:t>4. </a:t>
            </a:r>
            <a:r>
              <a:rPr lang="es" sz="1800">
                <a:latin typeface="Consolas"/>
                <a:ea typeface="Consolas"/>
                <a:cs typeface="Consolas"/>
                <a:sym typeface="Consolas"/>
              </a:rPr>
              <a:t>Segregación</a:t>
            </a:r>
            <a:r>
              <a:rPr lang="es" sz="1800">
                <a:latin typeface="Consolas"/>
                <a:ea typeface="Consolas"/>
                <a:cs typeface="Consolas"/>
                <a:sym typeface="Consolas"/>
              </a:rPr>
              <a:t> de interfaz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onsolas"/>
                <a:ea typeface="Consolas"/>
                <a:cs typeface="Consolas"/>
                <a:sym typeface="Consolas"/>
              </a:rPr>
              <a:t>5. </a:t>
            </a:r>
            <a:r>
              <a:rPr lang="es" sz="1800">
                <a:latin typeface="Consolas"/>
                <a:ea typeface="Consolas"/>
                <a:cs typeface="Consolas"/>
                <a:sym typeface="Consolas"/>
              </a:rPr>
              <a:t>Inversión</a:t>
            </a:r>
            <a:r>
              <a:rPr lang="es" sz="1800">
                <a:latin typeface="Consolas"/>
                <a:ea typeface="Consolas"/>
                <a:cs typeface="Consolas"/>
                <a:sym typeface="Consolas"/>
              </a:rPr>
              <a:t> de dependencias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Patrones de diseño</a:t>
            </a:r>
            <a:endParaRPr/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75" y="1300300"/>
            <a:ext cx="3860450" cy="19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1"/>
          <p:cNvPicPr preferRelativeResize="0"/>
          <p:nvPr/>
        </p:nvPicPr>
        <p:blipFill rotWithShape="1">
          <a:blip r:embed="rId4">
            <a:alphaModFix/>
          </a:blip>
          <a:srcRect b="0" l="18592" r="17317" t="0"/>
          <a:stretch/>
        </p:blipFill>
        <p:spPr>
          <a:xfrm>
            <a:off x="5259275" y="1105363"/>
            <a:ext cx="3448249" cy="357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1"/>
          <p:cNvSpPr/>
          <p:nvPr/>
        </p:nvSpPr>
        <p:spPr>
          <a:xfrm>
            <a:off x="4562150" y="2153000"/>
            <a:ext cx="620100" cy="31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 txBox="1"/>
          <p:nvPr/>
        </p:nvSpPr>
        <p:spPr>
          <a:xfrm>
            <a:off x="828550" y="4071150"/>
            <a:ext cx="3319800" cy="7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Consolas"/>
                <a:ea typeface="Consolas"/>
                <a:cs typeface="Consolas"/>
                <a:sym typeface="Consolas"/>
              </a:rPr>
              <a:t>Solución</a:t>
            </a:r>
            <a:r>
              <a:rPr lang="es" sz="2000">
                <a:latin typeface="Consolas"/>
                <a:ea typeface="Consolas"/>
                <a:cs typeface="Consolas"/>
                <a:sym typeface="Consolas"/>
              </a:rPr>
              <a:t> general </a:t>
            </a:r>
            <a:r>
              <a:rPr lang="es" sz="2000">
                <a:latin typeface="Consolas"/>
                <a:ea typeface="Consolas"/>
                <a:cs typeface="Consolas"/>
                <a:sym typeface="Consolas"/>
              </a:rPr>
              <a:t>reusable</a:t>
            </a:r>
            <a:r>
              <a:rPr lang="es" sz="2000"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0" name="Google Shape;110;p21"/>
          <p:cNvSpPr/>
          <p:nvPr/>
        </p:nvSpPr>
        <p:spPr>
          <a:xfrm rot="5400000">
            <a:off x="2061550" y="3435550"/>
            <a:ext cx="620100" cy="31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del tema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Inyección</a:t>
            </a:r>
            <a:r>
              <a:rPr lang="es"/>
              <a:t> de dependencias</a:t>
            </a:r>
            <a:endParaRPr/>
          </a:p>
        </p:txBody>
      </p:sp>
      <p:sp>
        <p:nvSpPr>
          <p:cNvPr id="121" name="Google Shape;121;p23"/>
          <p:cNvSpPr txBox="1"/>
          <p:nvPr/>
        </p:nvSpPr>
        <p:spPr>
          <a:xfrm>
            <a:off x="793775" y="1333375"/>
            <a:ext cx="20163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Consolas"/>
                <a:ea typeface="Consolas"/>
                <a:cs typeface="Consolas"/>
                <a:sym typeface="Consolas"/>
              </a:rPr>
              <a:t>¿Qué es?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2" name="Google Shape;122;p23"/>
          <p:cNvSpPr txBox="1"/>
          <p:nvPr/>
        </p:nvSpPr>
        <p:spPr>
          <a:xfrm>
            <a:off x="4959550" y="1225325"/>
            <a:ext cx="36234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Consolas"/>
                <a:ea typeface="Consolas"/>
                <a:cs typeface="Consolas"/>
                <a:sym typeface="Consolas"/>
              </a:rPr>
              <a:t>¿</a:t>
            </a:r>
            <a:r>
              <a:rPr lang="es" sz="2400">
                <a:latin typeface="Consolas"/>
                <a:ea typeface="Consolas"/>
                <a:cs typeface="Consolas"/>
                <a:sym typeface="Consolas"/>
              </a:rPr>
              <a:t>Característica</a:t>
            </a:r>
            <a:r>
              <a:rPr lang="es" sz="2400">
                <a:latin typeface="Consolas"/>
                <a:ea typeface="Consolas"/>
                <a:cs typeface="Consolas"/>
                <a:sym typeface="Consolas"/>
              </a:rPr>
              <a:t> principal?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500" y="2981925"/>
            <a:ext cx="2131800" cy="16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/>
          <p:nvPr/>
        </p:nvSpPr>
        <p:spPr>
          <a:xfrm>
            <a:off x="870875" y="2158725"/>
            <a:ext cx="1939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nsolas"/>
                <a:ea typeface="Consolas"/>
                <a:cs typeface="Consolas"/>
                <a:sym typeface="Consolas"/>
              </a:rPr>
              <a:t>Patrón</a:t>
            </a:r>
            <a:r>
              <a:rPr lang="es">
                <a:latin typeface="Consolas"/>
                <a:ea typeface="Consolas"/>
                <a:cs typeface="Consolas"/>
                <a:sym typeface="Consolas"/>
              </a:rPr>
              <a:t> de diseño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5" name="Google Shape;125;p23"/>
          <p:cNvSpPr txBox="1"/>
          <p:nvPr/>
        </p:nvSpPr>
        <p:spPr>
          <a:xfrm>
            <a:off x="5852975" y="2224413"/>
            <a:ext cx="1939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nsolas"/>
                <a:ea typeface="Consolas"/>
                <a:cs typeface="Consolas"/>
                <a:sym typeface="Consolas"/>
              </a:rPr>
              <a:t>Bajo acoplamiento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26" name="Google Shape;126;p23"/>
          <p:cNvGrpSpPr/>
          <p:nvPr/>
        </p:nvGrpSpPr>
        <p:grpSpPr>
          <a:xfrm>
            <a:off x="5929825" y="3030875"/>
            <a:ext cx="1785500" cy="1450475"/>
            <a:chOff x="6082875" y="3030875"/>
            <a:chExt cx="1785500" cy="1450475"/>
          </a:xfrm>
        </p:grpSpPr>
        <p:sp>
          <p:nvSpPr>
            <p:cNvPr id="127" name="Google Shape;127;p23"/>
            <p:cNvSpPr/>
            <p:nvPr/>
          </p:nvSpPr>
          <p:spPr>
            <a:xfrm>
              <a:off x="6725375" y="3030875"/>
              <a:ext cx="539400" cy="417300"/>
            </a:xfrm>
            <a:prstGeom prst="roundRect">
              <a:avLst>
                <a:gd fmla="val 16667" name="adj"/>
              </a:avLst>
            </a:pr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3"/>
            <p:cNvSpPr/>
            <p:nvPr/>
          </p:nvSpPr>
          <p:spPr>
            <a:xfrm>
              <a:off x="7328975" y="4064050"/>
              <a:ext cx="539400" cy="417300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3"/>
            <p:cNvSpPr/>
            <p:nvPr/>
          </p:nvSpPr>
          <p:spPr>
            <a:xfrm>
              <a:off x="6082875" y="4064050"/>
              <a:ext cx="539400" cy="417300"/>
            </a:xfrm>
            <a:prstGeom prst="roundRect">
              <a:avLst>
                <a:gd fmla="val 16667" name="adj"/>
              </a:avLst>
            </a:pr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0" name="Google Shape;130;p23"/>
            <p:cNvCxnSpPr/>
            <p:nvPr/>
          </p:nvCxnSpPr>
          <p:spPr>
            <a:xfrm flipH="1">
              <a:off x="6428850" y="3448175"/>
              <a:ext cx="539700" cy="6159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1" name="Google Shape;131;p23"/>
            <p:cNvCxnSpPr/>
            <p:nvPr/>
          </p:nvCxnSpPr>
          <p:spPr>
            <a:xfrm>
              <a:off x="6968550" y="3448175"/>
              <a:ext cx="706200" cy="6159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32" name="Google Shape;132;p23"/>
          <p:cNvSpPr/>
          <p:nvPr/>
        </p:nvSpPr>
        <p:spPr>
          <a:xfrm>
            <a:off x="2932175" y="3030875"/>
            <a:ext cx="199200" cy="1348500"/>
          </a:xfrm>
          <a:prstGeom prst="rightBrace">
            <a:avLst>
              <a:gd fmla="val 50000" name="adj1"/>
              <a:gd fmla="val 50951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3"/>
          <p:cNvSpPr txBox="1"/>
          <p:nvPr/>
        </p:nvSpPr>
        <p:spPr>
          <a:xfrm>
            <a:off x="3251450" y="3547775"/>
            <a:ext cx="1939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nsolas"/>
                <a:ea typeface="Consolas"/>
                <a:cs typeface="Consolas"/>
                <a:sym typeface="Consolas"/>
              </a:rPr>
              <a:t>Responsabilidades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Inyección de dependencias</a:t>
            </a:r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0063" y="2254425"/>
            <a:ext cx="2729548" cy="153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/>
          <p:cNvPicPr preferRelativeResize="0"/>
          <p:nvPr/>
        </p:nvPicPr>
        <p:blipFill rotWithShape="1">
          <a:blip r:embed="rId4">
            <a:alphaModFix/>
          </a:blip>
          <a:srcRect b="0" l="8905" r="14389" t="0"/>
          <a:stretch/>
        </p:blipFill>
        <p:spPr>
          <a:xfrm>
            <a:off x="6193425" y="2554563"/>
            <a:ext cx="1256706" cy="9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7200" y="2653650"/>
            <a:ext cx="1033012" cy="71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322" y="1542597"/>
            <a:ext cx="1097056" cy="71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 rotWithShape="1">
          <a:blip r:embed="rId7">
            <a:alphaModFix/>
          </a:blip>
          <a:srcRect b="0" l="17857" r="0" t="0"/>
          <a:stretch/>
        </p:blipFill>
        <p:spPr>
          <a:xfrm>
            <a:off x="7861475" y="3644525"/>
            <a:ext cx="941125" cy="11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4"/>
          <p:cNvPicPr preferRelativeResize="0"/>
          <p:nvPr/>
        </p:nvPicPr>
        <p:blipFill rotWithShape="1">
          <a:blip r:embed="rId8">
            <a:alphaModFix/>
          </a:blip>
          <a:srcRect b="41667" l="0" r="0" t="0"/>
          <a:stretch/>
        </p:blipFill>
        <p:spPr>
          <a:xfrm>
            <a:off x="311698" y="3803199"/>
            <a:ext cx="1429078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/>
          <p:nvPr/>
        </p:nvSpPr>
        <p:spPr>
          <a:xfrm rot="2700000">
            <a:off x="1553521" y="2370388"/>
            <a:ext cx="282560" cy="250316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4"/>
          <p:cNvSpPr/>
          <p:nvPr/>
        </p:nvSpPr>
        <p:spPr>
          <a:xfrm flipH="1">
            <a:off x="5854300" y="2787725"/>
            <a:ext cx="282600" cy="2505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4"/>
          <p:cNvSpPr txBox="1"/>
          <p:nvPr/>
        </p:nvSpPr>
        <p:spPr>
          <a:xfrm>
            <a:off x="603800" y="2853275"/>
            <a:ext cx="10971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nsolas"/>
                <a:ea typeface="Consolas"/>
                <a:cs typeface="Consolas"/>
                <a:sym typeface="Consolas"/>
              </a:rPr>
              <a:t>...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8" name="Google Shape;148;p24"/>
          <p:cNvSpPr txBox="1"/>
          <p:nvPr/>
        </p:nvSpPr>
        <p:spPr>
          <a:xfrm>
            <a:off x="7643950" y="2987900"/>
            <a:ext cx="10971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nsolas"/>
                <a:ea typeface="Consolas"/>
                <a:cs typeface="Consolas"/>
                <a:sym typeface="Consolas"/>
              </a:rPr>
              <a:t>...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49" name="Google Shape;149;p24"/>
          <p:cNvPicPr preferRelativeResize="0"/>
          <p:nvPr/>
        </p:nvPicPr>
        <p:blipFill rotWithShape="1">
          <a:blip r:embed="rId9">
            <a:alphaModFix/>
          </a:blip>
          <a:srcRect b="0" l="10443" r="11094" t="0"/>
          <a:stretch/>
        </p:blipFill>
        <p:spPr>
          <a:xfrm>
            <a:off x="7643950" y="1508938"/>
            <a:ext cx="1323825" cy="93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/>
          <p:nvPr/>
        </p:nvSpPr>
        <p:spPr>
          <a:xfrm>
            <a:off x="2923838" y="2787725"/>
            <a:ext cx="282600" cy="2505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4"/>
          <p:cNvSpPr/>
          <p:nvPr/>
        </p:nvSpPr>
        <p:spPr>
          <a:xfrm rot="-8615547">
            <a:off x="7314735" y="3504676"/>
            <a:ext cx="282549" cy="25038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4"/>
          <p:cNvSpPr/>
          <p:nvPr/>
        </p:nvSpPr>
        <p:spPr>
          <a:xfrm rot="8100000">
            <a:off x="7372524" y="2317668"/>
            <a:ext cx="282560" cy="250316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4"/>
          <p:cNvSpPr/>
          <p:nvPr/>
        </p:nvSpPr>
        <p:spPr>
          <a:xfrm rot="-2700000">
            <a:off x="1619816" y="3516991"/>
            <a:ext cx="282560" cy="250316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